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2" r:id="rId3"/>
    <p:sldId id="258" r:id="rId4"/>
    <p:sldId id="278" r:id="rId5"/>
    <p:sldId id="277" r:id="rId6"/>
    <p:sldId id="288" r:id="rId7"/>
    <p:sldId id="282" r:id="rId8"/>
    <p:sldId id="274" r:id="rId9"/>
    <p:sldId id="304" r:id="rId10"/>
    <p:sldId id="311" r:id="rId11"/>
    <p:sldId id="312" r:id="rId12"/>
    <p:sldId id="313" r:id="rId13"/>
    <p:sldId id="314" r:id="rId14"/>
    <p:sldId id="259" r:id="rId15"/>
    <p:sldId id="307" r:id="rId16"/>
    <p:sldId id="310" r:id="rId17"/>
    <p:sldId id="308" r:id="rId18"/>
    <p:sldId id="296" r:id="rId19"/>
    <p:sldId id="295" r:id="rId20"/>
    <p:sldId id="272" r:id="rId21"/>
    <p:sldId id="268" r:id="rId22"/>
    <p:sldId id="309" r:id="rId23"/>
    <p:sldId id="306" r:id="rId24"/>
    <p:sldId id="257" r:id="rId25"/>
    <p:sldId id="262" r:id="rId26"/>
    <p:sldId id="269" r:id="rId27"/>
    <p:sldId id="275" r:id="rId28"/>
    <p:sldId id="283" r:id="rId29"/>
    <p:sldId id="284" r:id="rId30"/>
    <p:sldId id="291" r:id="rId31"/>
    <p:sldId id="287" r:id="rId32"/>
    <p:sldId id="264" r:id="rId33"/>
    <p:sldId id="289" r:id="rId34"/>
    <p:sldId id="263" r:id="rId35"/>
    <p:sldId id="267" r:id="rId36"/>
    <p:sldId id="285" r:id="rId37"/>
    <p:sldId id="300" r:id="rId38"/>
    <p:sldId id="293" r:id="rId39"/>
  </p:sldIdLst>
  <p:sldSz cx="9144000" cy="6858000" type="screen4x3"/>
  <p:notesSz cx="70104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928"/>
        <p:guide pos="2208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0FD57-639C-4436-BEB8-BC382DAC168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47C3-00F0-4883-B6B8-1F4DCF70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7C21E46-C1AD-4C78-8463-DF3AF133CAF1}" type="datetime1">
              <a:rPr lang="en-US" altLang="en-US"/>
              <a:pPr/>
              <a:t>9/7/2017</a:t>
            </a:fld>
            <a:endParaRPr lang="en-US" altLang="en-US" sz="1200"/>
          </a:p>
        </p:txBody>
      </p:sp>
      <p:sp>
        <p:nvSpPr>
          <p:cNvPr id="3076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Rot="1" noChangeAspect="1" noChangeArrowheads="1"/>
          </p:cNvSpPr>
          <p:nvPr/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/>
              <a:t>Click to edit Master text styles</a:t>
            </a:r>
          </a:p>
          <a:p>
            <a:pPr>
              <a:buFontTx/>
              <a:buNone/>
            </a:pPr>
            <a:r>
              <a:rPr lang="en-US" altLang="zh-CN"/>
              <a:t>Second level</a:t>
            </a:r>
          </a:p>
          <a:p>
            <a:pPr>
              <a:buFontTx/>
              <a:buNone/>
            </a:pPr>
            <a:r>
              <a:rPr lang="en-US" altLang="zh-CN"/>
              <a:t>Third level</a:t>
            </a:r>
          </a:p>
          <a:p>
            <a:pPr>
              <a:buFontTx/>
              <a:buNone/>
            </a:pPr>
            <a:r>
              <a:rPr lang="en-US" altLang="zh-CN"/>
              <a:t>Fourth level</a:t>
            </a:r>
          </a:p>
          <a:p>
            <a:pPr>
              <a:buFontTx/>
              <a:buNone/>
            </a:pPr>
            <a:r>
              <a:rPr lang="en-US" altLang="zh-CN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10E062D-BD2D-49C7-AB2A-74C71071266B}" type="slidenum">
              <a:rPr lang="en-US" altLang="en-US"/>
              <a:pPr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64628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C3E239-728C-4445-B82C-004101CFED9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59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7DED-ABEE-462D-ACE9-8073900DFB0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14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2B2-479B-4B23-BBA6-8686FCF4825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170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7E6327-0986-4601-A1FB-FF9CF4A3E9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66040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CD4C-A279-4DFC-AEAA-CB01482C537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204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C1C9A2-8979-45BC-980C-A724A15C033B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776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F2F1-B702-4928-BE23-77F79475A4D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71815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F5CF-EC4F-4C7F-A94E-A240C02C2C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93751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0541-48E3-486E-893D-812E7C773A4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44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EAC-C0E7-41E4-87AC-99007FAFDAC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682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0C78C0B-BB74-4AC6-80A5-CB8DE2D65D4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522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B01B70C-8D8D-4492-BD61-50EA2A1EFFDA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528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82526D-0880-4400-BD93-A572BA632556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95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86218" y="3200406"/>
            <a:ext cx="4878387" cy="912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/>
          <a:p>
            <a:pPr marL="0" indent="0" algn="r">
              <a:buFontTx/>
              <a:buNone/>
            </a:pPr>
            <a:r>
              <a:rPr lang="en-US" altLang="en-US" dirty="0"/>
              <a:t>  </a:t>
            </a:r>
            <a:r>
              <a:rPr lang="en-US" altLang="en-US" sz="4400" dirty="0" smtClean="0">
                <a:latin typeface="Lucida Handwriting" panose="03010101010101010101" pitchFamily="66" charset="0"/>
              </a:rPr>
              <a:t>Miss Goldinger    </a:t>
            </a:r>
            <a:endParaRPr lang="en-US" altLang="en-US" sz="4400" dirty="0">
              <a:latin typeface="Lucida Handwriting" panose="03010101010101010101" pitchFamily="66" charset="0"/>
            </a:endParaRPr>
          </a:p>
        </p:txBody>
      </p:sp>
      <p:sp>
        <p:nvSpPr>
          <p:cNvPr id="4099" name="WordArt 3"/>
          <p:cNvSpPr>
            <a:spLocks noChangeArrowheads="1" noChangeShapeType="1"/>
          </p:cNvSpPr>
          <p:nvPr/>
        </p:nvSpPr>
        <p:spPr bwMode="auto">
          <a:xfrm>
            <a:off x="2286060" y="1877064"/>
            <a:ext cx="6172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Welcome to 4th Grade!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879097" y="152486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Math with Miss Goldinger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685902" y="1524050"/>
            <a:ext cx="8229600" cy="5181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Math Series:  </a:t>
            </a:r>
            <a:r>
              <a:rPr lang="en-US" altLang="en-US" sz="2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My Math 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~ This series is aligned to the Common Core Math Learning Standards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Topics covered include: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Place Value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Adding and Subtracting Whole Numbers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Understanding Multiplication and Division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Multiplying and Dividing with One-Digit Numbers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Multiplying with Two-Digit Numbers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Patterns and Sequences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Fractions and Operations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Decimals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Measurement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Perimeter and Area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Geometry</a:t>
            </a:r>
          </a:p>
        </p:txBody>
      </p:sp>
    </p:spTree>
    <p:extLst>
      <p:ext uri="{BB962C8B-B14F-4D97-AF65-F5344CB8AC3E}">
        <p14:creationId xmlns:p14="http://schemas.microsoft.com/office/powerpoint/2010/main" val="2691295036"/>
      </p:ext>
    </p:extLst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879097" y="152486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Math Continued..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685902" y="1524050"/>
            <a:ext cx="8229600" cy="5181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Online resources - https://connected.mcgraw-hill.com/connected/login.do</a:t>
            </a:r>
            <a:endParaRPr lang="en-US" altLang="en-US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Username: BUFFMATH4 password: fasd2017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None/>
            </a:pPr>
            <a:endParaRPr lang="en-US" altLang="en-US" sz="2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5" y="2895614"/>
            <a:ext cx="3789440" cy="207389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14" y="3803655"/>
            <a:ext cx="4648078" cy="27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52507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879097" y="152486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Science with Miss Goldinger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685902" y="1644741"/>
            <a:ext cx="8229600" cy="5181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Scott </a:t>
            </a:r>
            <a:r>
              <a:rPr lang="en-US" altLang="en-US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Foresman</a:t>
            </a:r>
            <a:r>
              <a:rPr lang="en-US" altLang="en-US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Science Curriculum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endParaRPr lang="en-US" altLang="en-US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Various units of study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Life Science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Physical Science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Earth Science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Human Body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None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Students will be tested in Science on the PSSA’s in 4</a:t>
            </a:r>
            <a:r>
              <a:rPr lang="en-US" altLang="en-US" sz="2400" baseline="30000" dirty="0" smtClean="0"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1516534204"/>
      </p:ext>
    </p:extLst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879097" y="152486"/>
            <a:ext cx="8229600" cy="1143000"/>
          </a:xfrm>
          <a:noFill/>
          <a:ln/>
        </p:spPr>
        <p:txBody>
          <a:bodyPr>
            <a:noAutofit/>
          </a:bodyPr>
          <a:lstStyle/>
          <a:p>
            <a:r>
              <a:rPr lang="en-US" altLang="zh-CN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Social Studies </a:t>
            </a:r>
            <a:br>
              <a:rPr lang="en-US" altLang="zh-CN" sz="44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zh-CN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with Miss Goldinger</a:t>
            </a:r>
            <a:endParaRPr lang="en-US" altLang="zh-CN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685902" y="1644741"/>
            <a:ext cx="8229600" cy="5181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McGraw Hill Regions Curriculum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altLang="en-US" sz="3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Focus on United States regions and people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altLang="en-US" sz="3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Many projects and activities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altLang="en-US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Alternates with Science</a:t>
            </a:r>
            <a:endParaRPr lang="en-US" altLang="en-US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5058748"/>
      </p:ext>
    </p:extLst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838298" y="38108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Reading with Mrs. Welling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685902" y="2057436"/>
            <a:ext cx="8229600" cy="4389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Reading Series:  </a:t>
            </a:r>
            <a:r>
              <a:rPr lang="en-US" altLang="en-US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Journeys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~ This series is aligned to the Common Core ELA Learning Standards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It includes reading, grammar, writing, and spelling.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Students will have whole group and small group instruction.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Leveled readers are used weekly with reading stations and materials that are differentiated.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 bwMode="auto">
          <a:xfrm>
            <a:off x="762100" y="1599077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</a:pPr>
            <a:r>
              <a:rPr lang="en-US" altLang="en-US" b="1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The Selection Tests and Vocabulary Quizzes will be given on Day 6</a:t>
            </a:r>
          </a:p>
          <a:p>
            <a:pPr>
              <a:lnSpc>
                <a:spcPct val="90000"/>
              </a:lnSpc>
              <a:buFontTx/>
            </a:pPr>
            <a:r>
              <a:rPr lang="en-US" altLang="en-US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Book Sharing Letters/Independent Reading of chapter books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kern="0" dirty="0"/>
          </a:p>
        </p:txBody>
      </p:sp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762100" y="45727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buFontTx/>
            </a:pPr>
            <a:r>
              <a:rPr lang="en-US" altLang="zh-CN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Reading with Mrs. Welling continued…</a:t>
            </a:r>
            <a:endParaRPr lang="en-US" altLang="zh-CN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00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98" y="381080"/>
            <a:ext cx="74674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222222"/>
                </a:solidFill>
                <a:latin typeface="Baskerville Old Face" panose="02020602080505020303" pitchFamily="18" charset="0"/>
              </a:rPr>
              <a:t>About Journeys…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sz="2000" dirty="0" smtClean="0">
                <a:solidFill>
                  <a:srgbClr val="222222"/>
                </a:solidFill>
                <a:latin typeface="Baskerville Old Face" panose="02020602080505020303" pitchFamily="18" charset="0"/>
              </a:rPr>
              <a:t>	With</a:t>
            </a:r>
            <a:r>
              <a:rPr lang="en-US" sz="2000" dirty="0">
                <a:solidFill>
                  <a:srgbClr val="222222"/>
                </a:solidFill>
                <a:latin typeface="Baskerville Old Face" panose="02020602080505020303" pitchFamily="18" charset="0"/>
              </a:rPr>
              <a:t> </a:t>
            </a:r>
            <a:r>
              <a:rPr lang="en-US" sz="2000" i="1" dirty="0">
                <a:solidFill>
                  <a:srgbClr val="222222"/>
                </a:solidFill>
                <a:latin typeface="Baskerville Old Face" panose="02020602080505020303" pitchFamily="18" charset="0"/>
              </a:rPr>
              <a:t>Journeys</a:t>
            </a:r>
            <a:r>
              <a:rPr lang="en-US" sz="2000" dirty="0">
                <a:solidFill>
                  <a:srgbClr val="222222"/>
                </a:solidFill>
                <a:latin typeface="Baskerville Old Face" panose="02020602080505020303" pitchFamily="18" charset="0"/>
              </a:rPr>
              <a:t> © 2017, readers are empowered by skill mastery; inspired by authentic, award-winning text; and confident that they are building the skills needed for college and careers. Backed by proven results, </a:t>
            </a:r>
            <a:r>
              <a:rPr lang="en-US" sz="2000" i="1" dirty="0">
                <a:solidFill>
                  <a:srgbClr val="222222"/>
                </a:solidFill>
                <a:latin typeface="Baskerville Old Face" panose="02020602080505020303" pitchFamily="18" charset="0"/>
              </a:rPr>
              <a:t>Journeys</a:t>
            </a:r>
            <a:r>
              <a:rPr lang="en-US" sz="2000" dirty="0">
                <a:solidFill>
                  <a:srgbClr val="222222"/>
                </a:solidFill>
                <a:latin typeface="Baskerville Old Face" panose="02020602080505020303" pitchFamily="18" charset="0"/>
              </a:rPr>
              <a:t> is the most widely-used reading program in the country. </a:t>
            </a:r>
            <a:r>
              <a:rPr lang="en-US" sz="2000" i="1" dirty="0">
                <a:solidFill>
                  <a:srgbClr val="222222"/>
                </a:solidFill>
                <a:latin typeface="Baskerville Old Face" panose="02020602080505020303" pitchFamily="18" charset="0"/>
              </a:rPr>
              <a:t>Journeys</a:t>
            </a:r>
            <a:r>
              <a:rPr lang="en-US" sz="2000" dirty="0">
                <a:solidFill>
                  <a:srgbClr val="222222"/>
                </a:solidFill>
                <a:latin typeface="Baskerville Old Face" panose="02020602080505020303" pitchFamily="18" charset="0"/>
              </a:rPr>
              <a:t> is a research-based, comprehensive English Language Arts program designed to provide solid instruction that is clear and focused with realistic pacing and manageable resources.</a:t>
            </a:r>
          </a:p>
          <a:p>
            <a:r>
              <a:rPr lang="en-US" sz="2000" b="1" i="1" dirty="0">
                <a:solidFill>
                  <a:srgbClr val="222222"/>
                </a:solidFill>
                <a:latin typeface="Baskerville Old Face" panose="02020602080505020303" pitchFamily="18" charset="0"/>
              </a:rPr>
              <a:t>Journeys</a:t>
            </a:r>
            <a:r>
              <a:rPr lang="en-US" sz="2000" b="1" dirty="0">
                <a:solidFill>
                  <a:srgbClr val="222222"/>
                </a:solidFill>
                <a:latin typeface="Baskerville Old Face" panose="02020602080505020303" pitchFamily="18" charset="0"/>
              </a:rPr>
              <a:t> in </a:t>
            </a:r>
            <a:r>
              <a:rPr lang="en-US" sz="2000" b="1" dirty="0" smtClean="0">
                <a:solidFill>
                  <a:srgbClr val="222222"/>
                </a:solidFill>
                <a:latin typeface="Baskerville Old Face" panose="02020602080505020303" pitchFamily="18" charset="0"/>
              </a:rPr>
              <a:t>the </a:t>
            </a:r>
            <a:r>
              <a:rPr lang="en-US" sz="2000" b="1" dirty="0">
                <a:solidFill>
                  <a:srgbClr val="222222"/>
                </a:solidFill>
                <a:latin typeface="Baskerville Old Face" panose="02020602080505020303" pitchFamily="18" charset="0"/>
              </a:rPr>
              <a:t>classroom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Baskerville Old Face" panose="02020602080505020303" pitchFamily="18" charset="0"/>
              </a:rPr>
              <a:t>Access the complex Anchor Text using a practical routine to analyze deeply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Baskerville Old Face" panose="02020602080505020303" pitchFamily="18" charset="0"/>
              </a:rPr>
              <a:t>Flexible for teachers with powerful tools to reach all learners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Baskerville Old Face" panose="02020602080505020303" pitchFamily="18" charset="0"/>
              </a:rPr>
              <a:t>Complete suite of integrated assessments to improve achievement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222222"/>
                </a:solidFill>
              </a:rPr>
              <a:t>(Information from http://www.hmhco.com/shop/education-curriculum/reading/core-reading-programs/journeys)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16" t="18751" r="34774" b="14584"/>
          <a:stretch/>
        </p:blipFill>
        <p:spPr>
          <a:xfrm>
            <a:off x="838298" y="990664"/>
            <a:ext cx="4190890" cy="4876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3980" y="1371654"/>
            <a:ext cx="2285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Students will read chapter books independently and share their books by writing book sharing letters to friends.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4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1295486" y="8025"/>
            <a:ext cx="7024688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Reading Skills</a:t>
            </a: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914496" y="914466"/>
            <a:ext cx="7123113" cy="571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Figurative language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Multiple meaning words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Textual evidence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Character, setting, plot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Theme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Summarizing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Poetry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Dialogue 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Point of view (first- and third-person)</a:t>
            </a:r>
          </a:p>
          <a:p>
            <a:r>
              <a:rPr lang="en-US" altLang="zh-CN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Drawing </a:t>
            </a: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inferences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Main idea and supporting details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Sequence of events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Problem/solution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Integrate information from two texts on the same topic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Fluency</a:t>
            </a:r>
          </a:p>
          <a:p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Roots and </a:t>
            </a:r>
            <a:r>
              <a:rPr lang="en-US" altLang="zh-CN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affixes</a:t>
            </a:r>
            <a:endParaRPr lang="en-US" altLang="zh-CN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908687" y="374650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Grammar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685902" y="1676446"/>
            <a:ext cx="8229600" cy="4389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Relative pronouns (who, whose, whom, which, that)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Relative adverbs (where, when, why)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Progressive verb tenses (will be walking)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Modal auxiliaries (can, may, must)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Order adjectives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Prepositional phrases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Sentences, fragments, and run-ons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Homophones</a:t>
            </a:r>
          </a:p>
          <a:p>
            <a:pPr>
              <a:lnSpc>
                <a:spcPct val="80000"/>
              </a:lnSpc>
            </a:pP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Conventions</a:t>
            </a:r>
          </a:p>
          <a:p>
            <a:pPr>
              <a:lnSpc>
                <a:spcPct val="80000"/>
              </a:lnSpc>
            </a:pPr>
            <a:r>
              <a:rPr lang="en-US" altLang="zh-CN" sz="28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Grammar Quizzes will be given on Day 5</a:t>
            </a:r>
            <a:endParaRPr lang="en-US" altLang="zh-CN" sz="2800" b="1" i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247650"/>
            <a:ext cx="8229600" cy="1143000"/>
          </a:xfrm>
          <a:noFill/>
          <a:ln/>
        </p:spPr>
        <p:txBody>
          <a:bodyPr/>
          <a:lstStyle/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About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Miss Goldinger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97283" y="1390650"/>
            <a:ext cx="8229600" cy="4389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Master’s </a:t>
            </a:r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Degree:  </a:t>
            </a: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Special Education (In Progress)</a:t>
            </a: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Bachelor’s Degree: </a:t>
            </a: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Early Childhood Education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Fourth year with the Freeport Area School District</a:t>
            </a: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Spent the past two years teaching 3</a:t>
            </a:r>
            <a:r>
              <a:rPr lang="en-US" altLang="en-US" sz="2800" baseline="30000" dirty="0" smtClean="0">
                <a:latin typeface="David" panose="020E0502060401010101" pitchFamily="34" charset="-79"/>
                <a:cs typeface="David" panose="020E0502060401010101" pitchFamily="34" charset="-79"/>
              </a:rPr>
              <a:t>rd</a:t>
            </a: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grade and Kindergarten here at Buffalo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Hobbies</a:t>
            </a:r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:  </a:t>
            </a: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Running, </a:t>
            </a:r>
            <a:r>
              <a:rPr lang="en-US" altLang="en-US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Crossfit</a:t>
            </a: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, cheering on the Penguins, spending time with my family and friends, kayaking, boating, and visiting the Outer Banks each summer </a:t>
            </a:r>
            <a:r>
              <a:rPr lang="en-US" altLang="en-US" sz="2800" dirty="0" smtClean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 </a:t>
            </a: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762031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Writing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914400" y="1600200"/>
            <a:ext cx="8229600" cy="4389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Writing Process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Prewrite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Draft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Revise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Proofread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Publish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Writing Styles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Personal Narrative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Persuasive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Opinion Writing</a:t>
            </a:r>
            <a:endParaRPr lang="en-US" altLang="zh-CN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Informational Writing / Research </a:t>
            </a:r>
            <a:r>
              <a:rPr lang="en-US" altLang="zh-CN" sz="2000" dirty="0">
                <a:latin typeface="David" panose="020E0502060401010101" pitchFamily="34" charset="-79"/>
                <a:cs typeface="David" panose="020E0502060401010101" pitchFamily="34" charset="-79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86" y="1066862"/>
            <a:ext cx="2026577" cy="300512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921236" y="533476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Spelling</a:t>
            </a: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62100" y="1905040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b="1" dirty="0">
                <a:latin typeface="David" panose="020E0502060401010101" pitchFamily="34" charset="-79"/>
                <a:cs typeface="David" panose="020E0502060401010101" pitchFamily="34" charset="-79"/>
              </a:rPr>
              <a:t>Test every Friday</a:t>
            </a:r>
          </a:p>
          <a:p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Lists are leveled</a:t>
            </a:r>
          </a:p>
          <a:p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Complete Spelling contracts for each weekly list</a:t>
            </a:r>
          </a:p>
          <a:p>
            <a:pPr lvl="1"/>
            <a:r>
              <a:rPr lang="en-US" altLang="zh-CN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Contracts are due every </a:t>
            </a:r>
            <a:r>
              <a:rPr lang="en-US" altLang="zh-CN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Friday</a:t>
            </a:r>
            <a:r>
              <a:rPr lang="en-US" altLang="zh-CN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before the test</a:t>
            </a:r>
          </a:p>
          <a:p>
            <a:pPr marL="0" indent="0">
              <a:buNone/>
            </a:pP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altLang="zh-CN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705" y="762070"/>
            <a:ext cx="731500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S</a:t>
            </a:r>
            <a:r>
              <a:rPr lang="en-US" sz="3600" dirty="0" smtClean="0">
                <a:latin typeface="Baskerville Old Face" panose="02020602080505020303" pitchFamily="18" charset="0"/>
              </a:rPr>
              <a:t>chedule for our Assessments in Reading/Language Arts</a:t>
            </a:r>
          </a:p>
          <a:p>
            <a:endParaRPr lang="en-US" sz="1100" dirty="0">
              <a:latin typeface="Baskerville Old Face" panose="0202060208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Spelling Tests:  Fridays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Grammar Quizzes </a:t>
            </a:r>
            <a:r>
              <a:rPr lang="en-US" altLang="en-US" sz="3600" kern="0" dirty="0">
                <a:latin typeface="Baskerville Old Face" panose="02020602080505020303" pitchFamily="18" charset="0"/>
                <a:cs typeface="David" panose="020E0502060401010101" pitchFamily="34" charset="-79"/>
              </a:rPr>
              <a:t>with a “Cold Read” </a:t>
            </a:r>
            <a:r>
              <a:rPr lang="en-US" sz="3600" dirty="0" smtClean="0">
                <a:latin typeface="Baskerville Old Face" panose="02020602080505020303" pitchFamily="18" charset="0"/>
              </a:rPr>
              <a:t>:  Day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Reading Assessments:  Day 6 (Selection Test and Vocabulary Quiz) 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5" t="15384" r="7449" b="7693"/>
          <a:stretch/>
        </p:blipFill>
        <p:spPr>
          <a:xfrm>
            <a:off x="381110" y="2133634"/>
            <a:ext cx="7924592" cy="380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9078" y="685872"/>
            <a:ext cx="612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Visit Think-Central for on-line access to the </a:t>
            </a:r>
          </a:p>
          <a:p>
            <a:pPr algn="ctr"/>
            <a:r>
              <a:rPr lang="en-US" sz="2400" dirty="0" smtClean="0"/>
              <a:t>textbook and materials for Journeys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685872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Homework</a:t>
            </a:r>
          </a:p>
        </p:txBody>
      </p:sp>
      <p:sp>
        <p:nvSpPr>
          <p:cNvPr id="2560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609704" y="1981238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Reinforces what was taught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Teaches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responsibility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Class time is often given to begin assignment</a:t>
            </a:r>
            <a:endParaRPr lang="en-US" altLang="zh-CN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Most homework assignments are worth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point </a:t>
            </a: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each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Math </a:t>
            </a: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homework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is assigned </a:t>
            </a: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almost every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night</a:t>
            </a:r>
            <a:endParaRPr lang="en-US" altLang="zh-CN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Writing, Grammar, Science, and Social Studies as needed</a:t>
            </a:r>
            <a:endParaRPr lang="en-US" altLang="zh-CN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880245" y="304800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Homework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62100" y="1447800"/>
            <a:ext cx="8229600" cy="4389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Check your child’s planner every day</a:t>
            </a:r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.  Please sign at least weekly.</a:t>
            </a:r>
            <a:endParaRPr lang="en-US" altLang="zh-CN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Make homework a habit.</a:t>
            </a:r>
          </a:p>
          <a:p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Plan for a place to complete homework with supplies.</a:t>
            </a:r>
          </a:p>
          <a:p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Supervise the work, but </a:t>
            </a:r>
            <a:r>
              <a:rPr lang="en-US" altLang="zh-CN" sz="2400" b="1" i="1" u="sng" dirty="0">
                <a:latin typeface="David" panose="020E0502060401010101" pitchFamily="34" charset="-79"/>
                <a:cs typeface="David" panose="020E0502060401010101" pitchFamily="34" charset="-79"/>
              </a:rPr>
              <a:t>do not </a:t>
            </a:r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complete the work for him or her.</a:t>
            </a:r>
          </a:p>
          <a:p>
            <a:r>
              <a:rPr lang="en-US" altLang="zh-CN" sz="2400" dirty="0">
                <a:latin typeface="David" panose="020E0502060401010101" pitchFamily="34" charset="-79"/>
                <a:cs typeface="David" panose="020E0502060401010101" pitchFamily="34" charset="-79"/>
              </a:rPr>
              <a:t>Contact me if you have any </a:t>
            </a:r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questions.</a:t>
            </a:r>
            <a:endParaRPr lang="en-US" altLang="zh-CN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533476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Missed 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Work and Late Work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65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50699" y="2057436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Due as soon as 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possible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I will set a due date with your child depending on circumstances.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Please call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or email </a:t>
            </a:r>
            <a:r>
              <a:rPr lang="en-US" altLang="zh-CN" b="1" u="sng" dirty="0">
                <a:latin typeface="David" panose="020E0502060401010101" pitchFamily="34" charset="-79"/>
                <a:cs typeface="David" panose="020E0502060401010101" pitchFamily="34" charset="-79"/>
              </a:rPr>
              <a:t>before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9:00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to request work sent home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.  (E-mail is preferred.)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Late work may be turned in one school day late for ½ credit.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>
          <a:xfrm>
            <a:off x="914496" y="381080"/>
            <a:ext cx="7862789" cy="990664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Specials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67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31090" y="1905040"/>
            <a:ext cx="8229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Music and Computer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(Day 1) 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Health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(Day 2)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Library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(Day 3)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Computer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(Day 4)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Art (Day 5)</a:t>
            </a:r>
          </a:p>
          <a:p>
            <a:pPr lvl="1"/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Bring a paint shirt in a big Ziploc bag with your child’s name written on the tag and the 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bag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P.E. and Choir (Day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8676" name="Picture 2" descr="C:\Users\elb1524\AppData\Local\Microsoft\Windows\Temporary Internet Files\Content.IE5\DDZFI1E3\MC9004326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58" y="160024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934908" y="609674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DIBELS</a:t>
            </a:r>
          </a:p>
        </p:txBody>
      </p:sp>
      <p:sp>
        <p:nvSpPr>
          <p:cNvPr id="29699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62100" y="2057436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ynamic </a:t>
            </a:r>
            <a:r>
              <a:rPr lang="en-US" altLang="zh-CN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ndicators of </a:t>
            </a:r>
            <a:r>
              <a:rPr lang="en-US" altLang="zh-CN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asic </a:t>
            </a:r>
            <a:r>
              <a:rPr lang="en-US" altLang="zh-CN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arly </a:t>
            </a:r>
            <a:r>
              <a:rPr lang="en-US" altLang="zh-CN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iteracy </a:t>
            </a:r>
            <a:r>
              <a:rPr lang="en-US" altLang="zh-CN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kills</a:t>
            </a:r>
          </a:p>
          <a:p>
            <a:pPr lvl="1"/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Fluency, Comprehension, and Retell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Administered up to three times a year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Goal: Students meet and/or exceed grade level benchmarks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Share outcomes at conferences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609674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PSSA Practice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35928" y="1905040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Practice independent reading of passages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Learn helpful test-taking strategies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DATES of 2018 Testing Window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ELA</a:t>
            </a:r>
            <a:r>
              <a:rPr lang="en-US" sz="2400" dirty="0"/>
              <a:t>: April </a:t>
            </a:r>
            <a:r>
              <a:rPr lang="en-US" sz="2400" dirty="0" smtClean="0"/>
              <a:t>9-13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Math</a:t>
            </a:r>
            <a:r>
              <a:rPr lang="en-US" sz="2400" dirty="0"/>
              <a:t>: April </a:t>
            </a:r>
            <a:r>
              <a:rPr lang="en-US" sz="2400" dirty="0" smtClean="0"/>
              <a:t>16-20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Science</a:t>
            </a:r>
            <a:r>
              <a:rPr lang="en-US" sz="2400" dirty="0"/>
              <a:t>: </a:t>
            </a:r>
            <a:r>
              <a:rPr lang="en-US" sz="2400" dirty="0" smtClean="0"/>
              <a:t>April 23-27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altLang="zh-CN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endParaRPr lang="en-US" altLang="zh-CN" sz="2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620713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Supply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B92-5D8B-431B-857B-40F737BC8A1B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38246" y="2093913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3 ring binder with a zipper</a:t>
            </a:r>
          </a:p>
          <a:p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Pencils </a:t>
            </a: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with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erasers</a:t>
            </a:r>
          </a:p>
          <a:p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Protractor</a:t>
            </a:r>
            <a:endParaRPr lang="en-US" altLang="zh-CN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Black Fine-Tip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Sharpie</a:t>
            </a:r>
            <a:endParaRPr lang="en-US" altLang="zh-CN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Highlighter</a:t>
            </a:r>
          </a:p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Dry erase markers</a:t>
            </a:r>
          </a:p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2 Folders</a:t>
            </a:r>
          </a:p>
        </p:txBody>
      </p:sp>
      <p:pic>
        <p:nvPicPr>
          <p:cNvPr id="7172" name="Picture 1" descr="C:\Users\elb1524\AppData\Local\Microsoft\Windows\Temporary Internet Files\Content.IE5\AU08FNG5\MP9004421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82975"/>
            <a:ext cx="17843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609674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 err="1">
                <a:latin typeface="David" panose="020E0502060401010101" pitchFamily="34" charset="-79"/>
                <a:cs typeface="David" panose="020E0502060401010101" pitchFamily="34" charset="-79"/>
              </a:rPr>
              <a:t>RtII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889351" y="1779892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All 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students receive extra practice based on individual performance and needs</a:t>
            </a:r>
          </a:p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Enrichment provided</a:t>
            </a:r>
          </a:p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Multiple teachers to provide smaller groups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533476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Lunch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891646" y="1905040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Please send money in an envelope with student’s first and last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name</a:t>
            </a:r>
          </a:p>
          <a:p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Lunch:  12:55 – 1:25 pm</a:t>
            </a:r>
            <a:endParaRPr lang="en-US" altLang="zh-CN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912105" y="381080"/>
            <a:ext cx="8229600" cy="1143000"/>
          </a:xfrm>
          <a:noFill/>
          <a:ln/>
        </p:spPr>
        <p:txBody>
          <a:bodyPr/>
          <a:lstStyle/>
          <a:p>
            <a:r>
              <a:rPr lang="en-US" altLang="zh-CN" sz="4800" dirty="0">
                <a:latin typeface="David" panose="020E0502060401010101" pitchFamily="34" charset="-79"/>
                <a:cs typeface="David" panose="020E0502060401010101" pitchFamily="34" charset="-79"/>
              </a:rPr>
              <a:t>Snacks</a:t>
            </a:r>
          </a:p>
        </p:txBody>
      </p:sp>
      <p:sp>
        <p:nvSpPr>
          <p:cNvPr id="3379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62100" y="1371654"/>
            <a:ext cx="8229600" cy="502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Please send nut free snacks.  Refer to allergy paper sent home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Please 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send nutritious snacks that are not messy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Nutritious: cheese, fruit, vegetables, pretzels, granola bars</a:t>
            </a:r>
          </a:p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No candy</a:t>
            </a:r>
          </a:p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Water bottles are permitted 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should go home each 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day.</a:t>
            </a: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609674"/>
            <a:ext cx="8229600" cy="1143000"/>
          </a:xfrm>
          <a:noFill/>
          <a:ln/>
        </p:spPr>
        <p:txBody>
          <a:bodyPr/>
          <a:lstStyle/>
          <a:p>
            <a:r>
              <a:rPr lang="en-US" altLang="zh-CN" sz="4800" dirty="0">
                <a:latin typeface="David" panose="020E0502060401010101" pitchFamily="34" charset="-79"/>
                <a:cs typeface="David" panose="020E0502060401010101" pitchFamily="34" charset="-79"/>
              </a:rPr>
              <a:t>Recess</a:t>
            </a:r>
          </a:p>
        </p:txBody>
      </p:sp>
      <p:sp>
        <p:nvSpPr>
          <p:cNvPr id="34819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26797" y="1905040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A </a:t>
            </a:r>
            <a:r>
              <a:rPr lang="en-US" altLang="en-US" sz="4000" dirty="0">
                <a:latin typeface="David" panose="020E0502060401010101" pitchFamily="34" charset="-79"/>
                <a:cs typeface="David" panose="020E0502060401010101" pitchFamily="34" charset="-79"/>
              </a:rPr>
              <a:t>note is required to stay inside.</a:t>
            </a:r>
          </a:p>
          <a:p>
            <a:r>
              <a:rPr lang="en-US" altLang="en-US" sz="4000" dirty="0">
                <a:latin typeface="David" panose="020E0502060401010101" pitchFamily="34" charset="-79"/>
                <a:cs typeface="David" panose="020E0502060401010101" pitchFamily="34" charset="-79"/>
              </a:rPr>
              <a:t>Please dress for the weather</a:t>
            </a:r>
            <a:r>
              <a:rPr lang="en-US" alt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xfrm>
            <a:off x="838298" y="456683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Scholastic</a:t>
            </a:r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806485" y="1828842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Every month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Online ordering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Great way to build excitement about 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reading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Checks ONLY made out to </a:t>
            </a:r>
            <a:r>
              <a:rPr lang="en-US" altLang="zh-CN" i="1" u="sng" dirty="0">
                <a:latin typeface="David" panose="020E0502060401010101" pitchFamily="34" charset="-79"/>
                <a:cs typeface="David" panose="020E0502060401010101" pitchFamily="34" charset="-79"/>
              </a:rPr>
              <a:t>Scholastic Book Clubs</a:t>
            </a:r>
          </a:p>
          <a:p>
            <a:r>
              <a:rPr lang="en-US" altLang="zh-CN" b="1" dirty="0">
                <a:latin typeface="David" panose="020E0502060401010101" pitchFamily="34" charset="-79"/>
                <a:cs typeface="David" panose="020E0502060401010101" pitchFamily="34" charset="-79"/>
              </a:rPr>
              <a:t>Class Code</a:t>
            </a:r>
            <a:r>
              <a:rPr lang="en-US" altLang="zh-CN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 RF94T</a:t>
            </a:r>
            <a:endParaRPr lang="en-US" altLang="zh-CN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en-US" altLang="zh-CN" dirty="0"/>
          </a:p>
        </p:txBody>
      </p:sp>
      <p:sp>
        <p:nvSpPr>
          <p:cNvPr id="35844" name="AutoShape 2" descr="data:image/jpeg;base64,/9j/4AAQSkZJRgABAQAAAQABAAD/2wCEAAkGBxAQEBUUDxAUFBUXGBQVFxcXFBQWFBcWGBQWFxUVFRYZHSggGBolHxUUITEiJSksMC4uFyAzODMsNygtLisBCgoKDg0OGxAQGywkICQsLCwwLCwsLCwsLywsLCwsLCwsLCwsLCwsLCwsLCwsLCwsLCwsLCwsLCwsLCwsLCwsLP/AABEIAMQBAQMBEQACEQEDEQH/xAAbAAEAAgMBAQAAAAAAAAAAAAAAAQYEBQcDAv/EAEUQAAEDAgMFAgoGBwkBAQAAAAEAAgMEEQUSIQYTMUFRImEHFjJUcYGRk9HSFBVCUqGxI1NikrLBwiQzNHJzgqLw8TUX/8QAGgEBAAIDAQAAAAAAAAAAAAAAAAMEAQIFBv/EADsRAAIBAwICBwYEBQMFAAAAAAABAgMEERIhMUEFExQiUWGRMlNxgaHRFVKxwQYjM0LwQ3LhJDVikvH/2gAMAwEAAhEDEQA/AO4oAgCAIAgCAIAgCAIAgCAIAgCAIAgCAIAgCAIAgCAIAgCAIAgCAIAgCAIAgCAIAgCAIAgCAIAgCAhAEAQBAEAQBASgCAIAgCAIAgCAIAgCAIAgCAIAgCAIAgCAIAgCAIAgIQBAEBF0AQBAEMZF0CZKGSQgCAIAgCAIAgCAIAgCAIAgCAIAgCAIAgCAIAgCAhAEBrGY/SGd9Pv2CZhALHHK7VocMt/K0I4Lfq5Yzgi62GrTncqj9unU1ZLTV8ZYzO8QzZSG5D5JcOY1Hab6+qmVFOKlH0KzuXGTjL5MwsPx2sbTvopXA1YYJKWXNeOpaxwcA1/2nWFu++vNZlCOVJcOZiNWSi4S48n4lr2cxn6U9zhox8cUrAeIPbZKw9C1zLEd6hnHSWaU9TZ747iQgcwk9lomlk72MZYAd5c9lgs046jWrU0NFYqccq/o7aaP/FyCSSV17Np43vc5ud32SGuA7rei9mNKGrU/Z/UoyuKmhQj7T4+SPZ22LpJoaahaZSHRNllsXNDczQ8t6i2btH8U7MlFzlt4I27a3KNOms+LLVNjVMyVsJmbvHmwYDd1+8Dh61VVKbTljYvuvTUlDO7NgoyUlAEAQBAEAQBAEAQBAEAQBAEAQBAEAQBAEAQBAQgBQwcH8K0OXFJP2mxO/wCAb/SunbP+Wca9WKrNTRbS1MbN25wmi/VTDeM9V+031ELd0ovdbEMa8ksPdGfSYxTluQB0TC7PunOc+FrxwkglA3kD+hs4dVq4S5kkakXtwL3sXijXVIAeCX59dLEuALnDKSA5xjaSBpcOI4kCrVhsXbefewZu2Ne1s1iR2Qw62sC272k3IBsSHWJAJYzW11vb0245RFeVEp4KTV4pBYtJfI0nM5jXFrZHH7U8xGaR3c0Bo5FXY0Z8eH+cjmTrwxh7mHUbQTuZu4yIIv1cQyA/5neU4+kqRW8eL3fiyKdzNrEdl5GXsBHmxKD0vd7I3Fa3bxSZJYJyuIs7cuGeoJQBAEAQBAEAQBAEAQBAEAQBAEAQBAEAQBAEAQEFAEHM4l4Y47Yi09YYz/zeP5LpWnsHGvlip8ijKyUggPaknfG9ro3FrgQQWkgg9QVhpS2ZlSa3RtJKh8pzyPL3HUucbk/9srNOKjHYp1JOUm2fK3IggLV4Mo74gw/dZIfwt/UqV88UseZ0ujFmv8jsi4x6QlAEAQBAEAQBAEAQBAEAQBAEAQBAEAQBAEAQBAQUAQHIPDZFapp3dYnN/dff+tdCzfdaOV0gu8mc4Vvkc4ICW8VlDkbSLgFYXAoy4n2smoWTJdfBPHeseekTvxc34Kh0g+4jqdEr+a35HWlyD0IQBAEAQBAEAQBAEAQBAEAQBAEBjVlfFCAZpWRg6AvcGgnuusNpcSSnSqVHiEW/gYvjBR+dwe9Z8VjXHxJexXHu5ejJ8YKPzuD3rPimuPiOxXPu5ejI8YKLzuD3rPimuPiOxXHu5ejHjBR+dwe9Z8U1x8R2K593L0Y8YKPzuD3rPimuPiOxXHu5ejJ8YKLzuD3rPimuPiOxXH5JejI8YKPzuD3rPisa4+I7Fc+7l6MeMFF53B71nxWdcfEdiuPdy9Gc88LJZVmnNLJHLl3gdlkj0vkIvc9ytW1aEc5ZRvejbqpjTTl6HPfqao+4PeRfMrauqP5ih+EXvupeg+pqj9WPeRfMs9qo/mH4Pe+6l6Etwao+4PeRfMnaqX5jD6IvfdS9DYsw2Ww0b7yL5lOryhj2kVJdC3+f6UvQn6vl6N95F8yz22h+ZGPwS/8AdS9B9Xy9G+8i+ZO20PzIfgl/7qXoXLwaOZTSzPqJI47sa1uaSPXtEm3a7gqF7c0ppKMjqdG9E3lOUnOlJfI6D4wUfncHvWfFUNcfE63Yrj3cvRkeMFH53B71nxTXHxM9iufdy9GPGCj87g96z4prj4mOxXHu5ejHjBR+dwe9Z8VjXHxHYrj3cvRjxgo/O4Pes+Ka4+JnsVx7uXox4wUfncHvWfFZ1x8THYrj3cvRjxgo/OoPes+Ka4+Idlc+7l6MeMFH53B71nxTXHxHYrj3cvRnvSYpTzHLDNHIQLkNe1xA62BWU0+BHUoVaazOLXxRl3WSIlAEAQBAEBBQHPvDB/c0/wDqO/gKr3PBHpP4b/rT/wBv7oqmymyT8QZI5srY8jg3Vpde4vyPoUNKlrR2ekullaTjFxznzMik8H9Y+ofE4sY1liZNS1wde2QcSdNeFllUHnBDU6et40lUSbb5fc1W1GBmhqNyX5+y1+a2XyiRw9SiqU9LwXuj7ztdF1MY3wfNDhLDTmoqJTHFn3bcrM8jn2uQBcAADmSsxp7amzWteSVbqKUcyxnd4SMavpYWhroZ94HZrgsLHsta2ZtzxvxGmi1ko8UyahVqzbjUhpa88p/A9cKwh07XvL2xxR2Mkj72F+DWgC7nHSwWYQ1GtzdxotQxqk+CX+cBU0lLkc6GpLnNt2HxZC4EgHIcxvxvY2OhRxjyZiFW41pVKez5p5x8SdnsLFXUNhz5C4Os7LmFw0u1FxyBSEdTwbX1w7ai6mnODDpomvkazMQHOa0G2vacADa/f1WEu9glnUlCk6mOCye+N4eKaokhzZt2cpda1zYE2FzpqkoqMmjS0r9fRjUaxkyo8EayFk1VMIWyXMbQwvleBxcG3ADe8nmFv1e2WV5XznUdKhDU1xfBIiqwUbgz08omiaQH9kskjJ4Z2G+h6grEqe2Ym1K9fWqjWjpk+HNP4HlgOF/S6hkOfIXXs7LmFwCdRcdCtYQ1PBJeXLtqLq4zgwZmhrnAagEgEixNja9rrGCxCTcU3zPlDbKNti+APp4mSF7XhxyyAcYpcodu399j+C3lTaRQtukI16jhjHNea8UahrbkADU6D18FGi/KSiss3lbgtPTybmoqi2YWzZYS6JhIvYuzBx48QFM6cY7NnMpX1etHrKVNOPx3ZqKmEMkc0Oa4NcWhw8kgGwcO5RYw8F+nUcoKTXFcDdUmCU0scsjKt2WFrXPvTm9nHKMva11BUsYRabOdUvq9OcYSprMnhb/8GprYoWkCGQyC2pMeSxvwAJJ/9UTUeReoTqyTdSOPnkyZ8KDKSOoz33j3RhmUaFoJJLr8NOi3ce7qIqd253MqGn2Unn4nnhGFPqXODC1rWNL5HvNmMYObiPwHNIx1G11dQt4ptZb2S8WestFSZXbuqJc0EgPhLGvIF8rHZjYnlmATTDxI417hNa6ez8HuviWTwSD+2Sf6R/japLZ95nM/iP8AoR/3fszrKunjiUAQBAEAQAoDn3hf/uaf/Ud/AVXueCPR/wAOf1Z/7f3MLwfbR0dJTFk8uR7pHOIyuItYAagW5LWjUjFbk3TVjc3FfXTjlJFuk2hpInPlfURhjmx5Dmvn8ryQNSp9UfE4kbG4niEYPKzk5x4QsXp6ueN9M8uswtddrm6h122vx4lVK8k3sep6Fta1vTlCqsb5R57PzVkcN6Z8MjXudmp3mMuuNMwY8jj1BSm5Jbb+Rtfxt51cVVKLS9pZ/UnacRGCJz4IoKovOZkRFjFbRz2gkNN+HNZqpYy1hmOjXUVeSjJyp44y8fI8sGmjmopaQvbHIZGzRl5yseQADG53I2Gl+q1h3oOJvdwnSuoXOG44w8bteZg1GBTxMc+bJGG8LyMLnm4sGBpJPFY6tpblmn0hSqTUYZefJ4XxM7YF4biETnEAASEkkAD9G4C5PeQFmjtMg6ZTdrKK8v1PDD8ZqTNG1xj/ALxgP9nph9sX1EenPVFN6kKtjRVCUlnOn80vD4nxtkQa+oINw59wQbggtbqCOXwWKudTJujNrSmnyRs8Yb9YRQSU7mmSOMQyQlzWvBbwewEjM093ct5/zEmilaz7DUnCqnhvKly+Z8UrRQ0dS2dzd7UMETYg5rnNbreSTLo3ytFiP8uLT5m1STvbmm6aemG+rh8kY+wrgMQhJIAGckk2AGRw1PrHtWtH2ifpdZs5Lnt+phVWDTt3j3MAa0ucSXxnS+lgCSSdLLDpviS0b2i1GCbztyZ6YAyNhdUTAlkWXK0WzPlJsywPJvlHloFmEUt2YvpTmlQp8Zc+SX/PA2mBVlI90lO81GWp0c6UxFrZdXNl7OoN+ff3LeEovZ8yjd0LmnGNaKj3Py53XhuVyWldHLu3kAh4aXA9nygM4I+zzuonHfB11XU6XWJcVw/YuUdTXFwZPDSVkYs0yuMRGUaXMgItp1HtVjVLOGk14nn5QtUnKnKdOX5d+PwKrj7YBVSilN4g7sa3HAXynm297FV6iSk8HbsXV6iPXe0bHZ0f2PEOHaijDdRckPLiAOZAspKe0WVb9/8AU2/lJleKgOryLFXf/JphzFRK4i4uAWuAJHIFTP8Apo5FD/uNR+MUfOzVZHuqmmkeI9+1oZI7yA9puGvPJpvxSnJYcXzN+kKU+sp3EFnQ915eKMZ2ztQ0OdJu2MaCc5lYWusL2jAN3E20Flr1TJV0lRk9MU23yw/qWHwS/wCLk/0j/G1SW3tHN/iL+hH4/szrAV08cSgCAIAgCAgoCleE/C56mKEU8TpC17iQ22gyWublQVouS2O50Fc0qFWbqSxlfuc98U8R8zl9jfiq3Vz8D0/4rZ+8Q8U8R8zl/wCPxWOqkPxSy94vr9ifFTEfM5fY34rPVT8B+K2fvER4pYh5nL7G/FY6qXgY/FLN/wCojzn2brYm5pKZ7G8y4saPaSsOnJcUbw6RtZvEZp/DP2MT6vl+633kXzLXSyd3NLx+j+xAw2X7rfeRfMs4zxHaKWc5+j+xJw6X7rfeRfMsaR2il4/R/YfV0v3W+8i+ZNI7RS4Z+j+wGHS/db7yL5k0mO0UuGfo/sDh0v3W+8i+ZNIdxS4N/R/YyaXZ2slF4qdzwDYlhY4A9DZ3FbqlJ7oiqdIW1N6ZTS9fsfcuy9c0XfSSAd+Qfm5YnBxWZbGF0laS2VRP1+x5DZ+q83PtZ8yh62Hijbttv+b6P7E/UFX+od+8z5k6yHijPbbZ7uX0f2JOA1f6h37zPmTrIeKHbrd/3fr9iBgFX+od+8z5k6yHih263/N+v2I8X6rzc+2P5k6yC/uQ7bbfmXo/sT9Q1f6h37zPmTrIeKDvrf8AN+v2PSPZeucLtpJD3jIfycpacXNZiRy6StE+9NZ+f2PvxTxHzOX2N+K36qZj8Vs/eL6/YeKeIeZS+xvxTqpj8UsveL6/YnxTxDzOX2N+KdVMz+KWfvF9fsR4pYh5lL7G/FOqmY/FLNf6i+v2Lb4NcFqqeqe6eB8bTGQC61ic7TbQqa3puLbZxOnbyhXoxjSkm8nSgrR5clAEAQBAEAQBAEB8pwB5VFXHGLySNYOrnBo/FZUZPgjSU4x4tGvp9o6OSVsUVQx73XsGnMNASdRpwBUkqNSKy0RRuaUpaVLLNftts5FWRZny7p0YJa5zv0fXtgm1u/iqlWmpridvoy+na1O7HKfLG/yOP4lhstNJkmZlPEHi1w5Oa77Q71zpQceJ7m3uqdeOqm/uvkYllqTiyGSbICDZDDa8TDqKwcGe34LdRKtS45I6R4Dqy4qoidbxyD1gtP8AC1XLd8jynTccuMzf+E2pyxwsB1L3P/dFv6lV6Tl3VE59jHvNlSosW5S/vfFeeqW65HZjUxxNuxwIuCCFVcWtmS5ySsGQhkIanpT07pHZWC5/7qegW9KlKpLTFGk6kaazJlwwLDGwtzB2dzuJB7PoHxXq+j7ONCOU8t+hwru4dWWMYR57Q45HTFjTPBG5xuRI9rSWdRc9eavyljY1trWVXLUW8eBtIquNzczJGObxzBwLfaFtqTIJU5J4aaPVjgQCCCDzHD1LPmatY2Z9IYJQBAEAQBAEAQBAEBBQHhXU+9iezMW5mubmHEXBFx3i6zGWHk1nHVFo5TtVgNHSsyMnknqnOaA0kO4kXzAC4JHDW661CrUm84wjgXVClTWNTcjIo56I1lAMPjLXhx3os+4uAHBxcdbdtayVTq59Y9uRtB0utpqksPmXzafCqapgP0txaxl3Zs5YG955H1rj1IxlHDPVWVzVo1E6W7+GTmjYmObuoKiOtgucsTnbupZ+1Dm4+gaHoqmNsJ5X1PTuc4y6ycHTn4reL+JoMRw4xEkXLRxzNLXsvwbIw+SfwPIqCcNPA61tdKqsPj9H8DCUZcPKWcN4rKWSKdTSa+eoLvQpFFIpTqOR4LJEXnwOVm7xLJykie31tLXD8A72qahtI5PTEM0M+DLR4SqjNUsZ9xn4uN/5BUeknmaXkcyyjiDZUVzi4ZFLWOjOh06LSdNS4m8ZtG7pK9r+4qnOk4k8ZpmWojc9qeAu7h1sST3NHMqelRc35ENSqorzNjkDW5XPEDDxF80rv81uHo4K/pUY6JS0L6sp6nJ6ktT+hZMIo4o2foXFwdre97/yC71nQp0qf8t5TOZXqznPvrBqMY2dw/EZiZHZpYgGOyS2c0eUGvAOnE8eqmlTjN7li3vLm0h3dk/FGN/+dUDY5GR71he3KXb150uD5JOU6gcQsqjFLCJH0tXlJSlh48kb/AcKbR07IGOc5rAQC46m5JP58FIopLBRr1nWqObWMmxWSEBASgCAIAgCAIAgCAhAQQhjBoMJ2XpaR75bZnlznGR9uyCSbN5Nte1+KnnXnUWnkVadpSpNz5+ZrsQ2rwyle50TWySu47lrSSe+Th+KlhbVqiw9l5kFS8tqTzFZfkWDB8QZV07JWjR4uWnWx4Fp9Buq1Sm6cnFl6hW6yCnErm02GjNmNLQti4Z5S4Pc6+ga2McfXdVZwzyR3LS4ajjXNvwXD55MKl2bfMLNZlbqLu3+UA8midxcB3AALHVZRO7+NN5bz/6/XSkUjb3BG4dIxrJQ/O0kttYtIPA9x5egqvVpKDOxY9JzuYPKxgprnk8Voiw5N8T5Q1CA3exVZucRpX8t6xh9DzkP8Skp+2ire09dvNeRcdsKjeV0x6ODR/taG/yK5l5LVWkcW2jimjTKqWAhg+mOI4JjPEzwLRsjF9KkLHPy2bex1J14BbULGNebTeDStdOnHKRbZMLdHyuOGmfh/sIcr7snSXD9f2KXaFN//P3PXDKYXuIoHN4Xbmzg94cpbajvnRFr6/U0rVXj2pZ/zwN0GgcBZdTCXAot54nJcO2nOHGsikheauSZ7mG2jr6M7yBqQADe6rKo45XM9PUsldKnNSWhLcivwitoI4Kx9XIamSVjXRkmxz3OTvOmotYX04I4OOJZFO4oXEpUFBaEuPwOvK2eYCABASgCAIAgCAIAgCAgoAgKHt/h4fVUrpnyfR5Hbp4a4hrXHyDbgL31Pcr1rPEJJLc5V9TzVi5N6XxMnCtnRR4j+hgvTyRWzHtbt7b8XO117uq1qV3Upd57pm1K1VKv3V3WvQ2uzGDSUYmYXNMbpXPiAvdrXfZP4KGtVU8Pngs21GVLUm9m9jcOiaSCWi44EjUehQlxNpYNXtBjjKZpAcM+UvJOojjHlSv7uQH2nWHUjVySRJRouozkO2zHyNdI++drruubkaRhwv3OmDT3tKq1N9z0Vi1Hur/P8wUtQHVCyAsA2+zGC1NZUNbSsuWua4uOjGWcCHOdy4cOJW8ISk9itd16dGm9fNFw2hwyeCZ2/Hluc4OF8rrkk2Pr4Ll3FGUJvK4nGpVYzj3TVquTBAEBYdmY3Ns8aEusNba9lrRfldzmj1q7bbblSvvsdCwfFmzABxs4tzN5Z28L25OB0c3kfSF2KVXVxOdUp6TZ5Re9hfqpElnJHuVbwiY+6kpg2F4ZNK4MY427A4ueb8ABz7wtas9K2Oj0badfVzJZS4/Y3+H7uSON4eyY5R+lAacxtq4EaC/ct1iSyUquqEnHdeR5YlgsFRJFJK0udC7MztODQ7qW3sfWEcU8ZNqVxUpRlGH92zNktiAICUAQBAEAQBAEAQBAQUAQGNW0UUzbTMa9oIcA4XFxwNlmMnHgaThGSxIr9Xt7h8ZI3jnkaWbG7iOVzYKxG0qyWcFSfSFCLxk11Z4RMrC+OhmLBbtv7DNeGoBF1LGyy8akQT6Sws6GW/D6sTxMlaCA9rXC4sQCL6hUprS2jpU564qS5mh2jwjeOBOVlOxwqKg8XzGO7mRno0EA69AAOKilHJft6unbm9l5eZzKZz54Gh3lz0tbUW5lxqt8B7IbKB7r5M7MMU5trhGUV9MFJVc7AWQWzYrYafECHuvFTg6yW1frwiB48+1wHepadLVuc686RhQ2W8juODYRBSRCKnjDGj2k8y4nUnvVuMUlhHmK1adWeqbye1dQxzsLJWBzTyP5g8j3rWdOM44aI4TlB5RzLafZSSlu+O74ev2mdz+7vXEuLOVLdcDq0LqM9nxK4qWclsICyQsLYcreLaVs49P0kSj8GtV6G0MeWfrkpyeZfPH0LrgtFc7wWdDLadnJ8UjgC8DuN/zC6dGG2eT3KNR8ua2N5I8NBLiABqSdAAOJKs55kMU3sipMwSDEqk1T5Y6in3W7jYL2abnOT+17D7FHoU3lvKOl2mpa0uqinGWctmBU7D1NI4yYTVOYeO6kN2Huubg+sX71q6TjvB/Isw6To1lpuoZ/8lxLbs5NUvp2urI2xy6hzW8NDYHuJ4+tTxzjc5VzGlGo1SeYmzWSAICUAQBAEAQBAEAQBAEBCAFAV3aXAKWSmlu2OI2Mm9ytaWvHaDi708fSp6NWamuZTuaFN03y55Kts7DUYvJHJV/4eANFtcssgGpP4E+zmVbrSjbpqPFlC3jO6alP2Y/Uv1fiUFMG76RsYcQ1tyBc9B/3RUIwlPgsnXnUhTxqeBi1A2pgfE8uDHjK7KbEtuLgHlcXF+9RtZ2ZPTm4SUkULEcEd9d00dPCRTxUpjeRfIxjxUNsSeerdOKice8kuB1adddlnKb7zln0wcfMTmkscO0DlI55gbWt6QqWHnB6NS1RUsnTdh/BmX5ZsRbZvFsGoJ6GXoP2fb0VqnR5s4d90rjMKPqdajYGgBoAA0AAsAO4Kxg4Ded2fayAgIc0EWIuFjCfEcOBRNqNiuMtGO90X82fD2Lk3Vh/dTL9C6/tmURzCDYggg2seIPCxC5mGnhov5Og0eGOZiAZJGd06mEQJ8lwaxoIv10Oi68KLVfDWzWDnSn/ACsrjnJa8OomwRiNhOVt8tzcgXJDb8wF0IQUFpRUnJyeWVvFdvKCKd9PKHvy9l5azOy9u0wgG5tz0WjqwTwzpUei7idNVY4RT3V0FHIanBquNzHayUr3lpI49gO1Pq1HeNFA2ovVB/I6ipVLiKpXUHnlJfudE2X2kgr480Rs4WzxnymE/mONirUJqayjhXdlUtZ6Z/Jm7W5UCAlAEAQBAEAQBAEAQBAEBCAIDDxfDmVML4pL5XixtxGoII7wQD6ltCbhLUiKrSVSDi+ZrcRxClwqlaODWjLGwHtPI/PqSpYQnXmRVKlO1p49EV3CdnZcSearE7hrgRFELtytPA9QNbjrxPRWJ11RWin82UqVtK4fWVvkjYbCVzw+opJHl/0d+VjzxLLkAHvFvx7lHdRXdmtsk9lUlmVJ76S3WVQ6G5V8F2IpaeqlqSN5I973tuOzGHG9mj737S0VNJ5LtW+qVKap52RaQtyiShkIAgCAIDRYzszBUSMltle1zXEgaPAcCWuHPQWuqla0hUkpcyencSgmjd+lWtiArO2+N1VEyOaGJr4g8b7jmDToLdAevW3VR1ZOO6Oh0fbUriTpyeHjb4mDjOzsGJRsq6GTdTEBzJGkgO/ZkA4HiL8RzvwWsoKa1RJ7e7qWknQrLMea+xrsEnp6mY0eK0MbaoXs4RholAF8wc0Cx46g2P4LEcS7sluTXEalKHX21RuHhngXXBMDp6JhZTR5ASXHVziT3ucSVNGCjsjk3FzVuJaqjybJbEAQEoAgCAIAgCAIAgCAIAgCAhAEBo9qNnY62MXOWVmsclrlpvexHNug0U1Gs6b8mVbm2jWj4NcGV+bFMca3dfRGuf5Imbq0/tcbA+m3oVhU7ZvU38inKpdpaNPzMrBqFmEUks9U/PK+znm/F32Y2nnqTr3la1JO4moxWxLRgrSm6lTiz62RqqkU81ZWyODH3kaw8GsAvdvQHQAdwPNYrxhrVOC3M2s5qEqtV7cTd7P49DWxl8ObQ2cHCxabXt0PHkoatKVJ4kWKFxCtHMTaAqInRKAIZyEAQEEoZwVev2/w6F5Y6YuINnGNjntBvaxcNLqKVWKOhS6LuakcpY+Ox57TQfWdEJKCoOZjhIzI4gOc3XI4feHK/AhJ9+OYszaSVpX0147PZ5/U+9kMfZiVM6Odo3rRu5oyOPIuy8gbHTkbhITU1hi+tZWlVSh7L3TNLsSx1HiVTRRuzwAGVut8hOXQnrY2Pov1WlPuzcVwLXSDVe1hcS2lw+J0DcNzBxaMwBAdYZgDxAPG2inwcTU8Y5HosmAgJQBAEAQBAEAQBAEAQBAEAQBAQgCAiyApmPYPU11eyOZpbSRjPx0kd0PQ8rchfqrlOpCnTbXtM5tejUr1lGXsIjwiVDnMhooLB87miw5MaRy5C9vU0pax3dR8hfz2jRjz/QwMEqmYcMSDdBE5mQHm4tIYPWbKSpF1nBvmQ0ZK3VRLkbfZWZ1Hhm/rJHm95TmJJAPkNbfrpp1coq0VOrpgizbSdG311H5mNQ7QYrVN3tNRxCI+TvH2c4dQbj8rLMqNGG0pbkdO4uaq1QjsWXAqueWK9TBuXhxaW5swNvtA9Cq1SMU8ReS7RlOUe+sMzpXhoJJsACSegHErTgTpNvCKLSY5iWJvecPMdPTtcWiV7c73kdGnT/0a8lXUpyfdOzO2tbRJV8yk+SeDO2tNVDg8u8l3kwaGvkaMt2mQBxAHDskreplQZDYqjUvY4WI54M99h6CnOGwhsbCHxjeaA5nkdvN11uPUlOKcEadIVavapZb2exo9jYTR4tVUkZJhLd60cm+SQPY63qCjprTNxRbv5KvaU679rg/M2uObDMnqPpFPUSU0h8sx/a6nQixKklSTlqWxXt+k5U6fVzipJcMm32d2dgoWERZnPdq+R5vI89XH+S2hBRKt1dzuJZlslwS4G4W5VCAlAEAQBAEAQBAEAQBAEAQBAEAQBAQgCAiyZBp3bPxmuFW5zi8MyNabZW8szdL3sXfvKbrpdX1fIrO3j13WviUvH9nqibE3M3bxTzyRvc4DsWZH2rkcD5Vr8yrtKvCNDf2kc2vbVJ3GP7Wb/wAJlO84cd2NGuYXAfcFx7Acp9Sr2kl1u5b6Ri3QxHkRU1MkuHxy0FS2FsUZc4ZGvuGM1YQfJIIKRglVcZrOWYnNyoKVOWMI2OxGITVNEyWd2Zzi/Wwbo15aNB6CormChU0xJrKpOpRUpcTa4jAZIZGA2L2PaD/maR/NV5LZl6lPTNSfJooXgxxqGCF9JUPbFLHI/R5Db3OoF+YN9OllDQkktL4na6Wt51ZqvBZi0uBc4q6lrBLCyWOYBuWRrXBwAeCLEj0O9ilTUtjk9XVoOM2mvAqNHszitCXR4fUQugcSQJgbsudSAAbn12NuCjUJx2jwOpUvbS5SlXi9S8OZvtltmvorpJppTNUS/wB5JawtxytHIfALeENOW+JSvLzrkoQWmK4IsakKIQBASgCAIAgCAIAgCAIAgCAIAgCAIAgCAICEAQBAEB8yMDgQQCDoQdQR0KZwYaTWGVio2CoXElrZI83ERyOa0/7dR6lZV3U5lN2FJ5xlZN9hdAymhZFFfIwWFzc8b6nrqq8pOTbZap01TiorgjKWDc1GK7MUVU7NPTse772od6yLErWUIy4otUb2vRWISwZWFYRT0rS2nhZGDxyixPpPEpGCjwRHVr1KrzOWTOWxCEAQBASgCAIAgCAIAgCAIAgCAIAgCAIAgCAIAgCAICEAQBAEAQBAEAQBAEAQEoAgCAIAgCAIAgCAIAgCAIAgCAIAgCAIA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63500" y="-142875"/>
            <a:ext cx="304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solidFill>
                <a:srgbClr val="000000"/>
              </a:solidFill>
              <a:latin typeface="Constantia" pitchFamily="18" charset="0"/>
              <a:ea typeface="Constantia" pitchFamily="18" charset="0"/>
              <a:cs typeface="Constantia" pitchFamily="18" charset="0"/>
              <a:sym typeface="Constantia" pitchFamily="18" charset="0"/>
            </a:endParaRPr>
          </a:p>
        </p:txBody>
      </p:sp>
      <p:pic>
        <p:nvPicPr>
          <p:cNvPr id="35845" name="Picture 3" descr="C:\Users\elb1524\AppData\Local\Microsoft\Windows\Temporary Internet Files\Content.IE5\DDZFI1E3\MP9004482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50" y="533476"/>
            <a:ext cx="13716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544293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Birthdays or Celebrations</a:t>
            </a:r>
          </a:p>
        </p:txBody>
      </p:sp>
      <p:sp>
        <p:nvSpPr>
          <p:cNvPr id="3789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685902" y="2109160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Please let me know in advance if you will be sending a treat to school.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Cookie cakes or cakes should be cut prior to sending them to school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Pre-packaged</a:t>
            </a:r>
          </a:p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Please send in plates or napkins.</a:t>
            </a: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Allergies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7892" name="Picture 2" descr="C:\Users\elb1524\AppData\Local\Microsoft\Windows\Temporary Internet Files\Content.IE5\SBPDA6GK\MP9003829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42" y="315693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>
          <a:xfrm>
            <a:off x="881464" y="609674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Conferences and Contact Info</a:t>
            </a:r>
            <a:endParaRPr lang="en-US" altLang="zh-CN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939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62100" y="1981238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Parent Conferences </a:t>
            </a:r>
          </a:p>
          <a:p>
            <a:pPr lvl="1"/>
            <a:r>
              <a:rPr lang="en-US" dirty="0" smtClean="0"/>
              <a:t>Fall </a:t>
            </a:r>
            <a:r>
              <a:rPr lang="en-US" dirty="0"/>
              <a:t>Conference: November </a:t>
            </a:r>
            <a:r>
              <a:rPr lang="en-US" dirty="0" smtClean="0"/>
              <a:t>9 and 10</a:t>
            </a:r>
          </a:p>
          <a:p>
            <a:pPr lvl="1"/>
            <a:r>
              <a:rPr lang="en-US" dirty="0" smtClean="0"/>
              <a:t>Spring </a:t>
            </a:r>
            <a:r>
              <a:rPr lang="en-US" dirty="0"/>
              <a:t>Conference: February </a:t>
            </a:r>
            <a:r>
              <a:rPr lang="en-US" dirty="0" smtClean="0"/>
              <a:t>15 and 16 </a:t>
            </a:r>
            <a:endParaRPr lang="en-US" alt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School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: 724-353-9577</a:t>
            </a:r>
          </a:p>
          <a:p>
            <a:pPr lvl="1"/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Ext.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4023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Email: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goldinger@freeport.k12.pa.us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304882"/>
            <a:ext cx="8229600" cy="1143000"/>
          </a:xfrm>
          <a:noFill/>
          <a:ln/>
        </p:spPr>
        <p:txBody>
          <a:bodyPr/>
          <a:lstStyle/>
          <a:p>
            <a:r>
              <a:rPr lang="en-US" altLang="zh-CN" sz="4400" dirty="0">
                <a:latin typeface="David" panose="020E0502060401010101" pitchFamily="34" charset="-79"/>
                <a:cs typeface="David" panose="020E0502060401010101" pitchFamily="34" charset="-79"/>
              </a:rPr>
              <a:t>Bullying</a:t>
            </a:r>
          </a:p>
        </p:txBody>
      </p:sp>
      <p:sp>
        <p:nvSpPr>
          <p:cNvPr id="4096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685902" y="1219258"/>
            <a:ext cx="8229600" cy="5257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Meetings 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in the classroom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Consequences </a:t>
            </a:r>
          </a:p>
          <a:p>
            <a:pPr lvl="1"/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r>
              <a:rPr lang="en-US" altLang="zh-CN" sz="2400" baseline="30000" dirty="0" smtClean="0">
                <a:latin typeface="David" panose="020E0502060401010101" pitchFamily="34" charset="-79"/>
                <a:cs typeface="David" panose="020E0502060401010101" pitchFamily="34" charset="-79"/>
              </a:rPr>
              <a:t>st</a:t>
            </a:r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offense: written explanation by student to be signed by parent</a:t>
            </a:r>
          </a:p>
          <a:p>
            <a:pPr lvl="1"/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altLang="zh-CN" sz="2400" baseline="30000" dirty="0" smtClean="0">
                <a:latin typeface="David" panose="020E0502060401010101" pitchFamily="34" charset="-79"/>
                <a:cs typeface="David" panose="020E0502060401010101" pitchFamily="34" charset="-79"/>
              </a:rPr>
              <a:t>nd</a:t>
            </a:r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offense: written explanation, student calls home with teacher, one silent lunch</a:t>
            </a:r>
          </a:p>
          <a:p>
            <a:pPr lvl="1"/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en-US" altLang="zh-CN" sz="2400" baseline="30000" dirty="0" smtClean="0">
                <a:latin typeface="David" panose="020E0502060401010101" pitchFamily="34" charset="-79"/>
                <a:cs typeface="David" panose="020E0502060401010101" pitchFamily="34" charset="-79"/>
              </a:rPr>
              <a:t>rd</a:t>
            </a:r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offense: written explanation, student calls home with teacher, two silent lunches</a:t>
            </a:r>
          </a:p>
          <a:p>
            <a:pPr lvl="1"/>
            <a:r>
              <a:rPr lang="en-US" altLang="zh-CN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4rd offense: parents are contacted to schedule a meeting, individual plan for the student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noFill/>
          <a:ln/>
        </p:spPr>
        <p:txBody>
          <a:bodyPr/>
          <a:lstStyle/>
          <a:p>
            <a:pPr algn="ctr"/>
            <a:r>
              <a:rPr lang="en-US" altLang="zh-CN" sz="3200" dirty="0">
                <a:latin typeface="David" panose="020E0502060401010101" pitchFamily="34" charset="-79"/>
                <a:cs typeface="David" panose="020E0502060401010101" pitchFamily="34" charset="-79"/>
              </a:rPr>
              <a:t>Thank you for taking the time </a:t>
            </a:r>
            <a:r>
              <a:rPr lang="en-US" altLang="zh-CN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zh-CN" sz="32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zh-CN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to </a:t>
            </a:r>
            <a:r>
              <a:rPr lang="en-US" altLang="zh-CN" sz="3200" dirty="0">
                <a:latin typeface="David" panose="020E0502060401010101" pitchFamily="34" charset="-79"/>
                <a:cs typeface="David" panose="020E0502060401010101" pitchFamily="34" charset="-79"/>
              </a:rPr>
              <a:t>come tonight!</a:t>
            </a:r>
          </a:p>
        </p:txBody>
      </p:sp>
      <p:sp>
        <p:nvSpPr>
          <p:cNvPr id="4403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2484438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I look forward to working with </a:t>
            </a:r>
            <a:endParaRPr lang="en-US" altLang="zh-CN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you </a:t>
            </a: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and your child this year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pPr algn="ctr">
              <a:buFontTx/>
              <a:buNone/>
            </a:pP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r>
              <a:rPr lang="en-US" altLang="zh-CN" dirty="0" smtClean="0">
                <a:latin typeface="Lucida Handwriting" panose="03010101010101010101" pitchFamily="66" charset="0"/>
                <a:cs typeface="David" panose="020E0502060401010101" pitchFamily="34" charset="-79"/>
              </a:rPr>
              <a:t>Miss Goldinger</a:t>
            </a:r>
            <a:endParaRPr lang="en-US" altLang="zh-CN" dirty="0">
              <a:latin typeface="Lucida Handwriting" panose="03010101010101010101" pitchFamily="66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609704" y="685872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Classroom Rules: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62100" y="2057436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Follow all school rules</a:t>
            </a:r>
          </a:p>
          <a:p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Be </a:t>
            </a: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respectful of other people and their belongings.</a:t>
            </a:r>
          </a:p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Be responsible for school property, your property, and your actions.</a:t>
            </a:r>
          </a:p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Be </a:t>
            </a:r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prepared </a:t>
            </a:r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for class.</a:t>
            </a:r>
          </a:p>
          <a:p>
            <a:pPr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609674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Positive Behavior Incentives</a:t>
            </a:r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62100" y="2057436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Collecting squares as a class on our Behavior Bingo board for good behavior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Praise and positive 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notes home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685902" y="38100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Consequences of Breaking Rules: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882539" y="1828842"/>
            <a:ext cx="8229600" cy="457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Verbal Warning</a:t>
            </a:r>
          </a:p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5 Minutes off recess</a:t>
            </a:r>
          </a:p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10 Minutes off recess</a:t>
            </a:r>
          </a:p>
          <a:p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Loss of recess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Note/Call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Home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Referral 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to Mr.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Poleski</a:t>
            </a:r>
          </a:p>
          <a:p>
            <a:pPr marL="0" indent="0">
              <a:buNone/>
            </a:pPr>
            <a:endParaRPr lang="en-US" altLang="en-US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altLang="en-US" i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762100" y="685872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Grading Scale</a:t>
            </a:r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87197" y="1981238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91-100     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	A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FontTx/>
              <a:buNone/>
            </a:pP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81-90	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	B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FontTx/>
              <a:buNone/>
            </a:pP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70-80	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	C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FontTx/>
              <a:buNone/>
            </a:pP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60-69	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	D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FontTx/>
              <a:buNone/>
            </a:pPr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 0-59 	</a:t>
            </a:r>
            <a:r>
              <a:rPr lang="en-US" altLang="zh-CN" dirty="0" smtClean="0">
                <a:latin typeface="David" panose="020E0502060401010101" pitchFamily="34" charset="-79"/>
                <a:cs typeface="David" panose="020E0502060401010101" pitchFamily="34" charset="-79"/>
              </a:rPr>
              <a:t>	F</a:t>
            </a:r>
            <a:endParaRPr lang="en-US" altLang="zh-CN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685902" y="609674"/>
            <a:ext cx="8229600" cy="1143000"/>
          </a:xfrm>
          <a:noFill/>
          <a:ln/>
        </p:spPr>
        <p:txBody>
          <a:bodyPr/>
          <a:lstStyle/>
          <a:p>
            <a:r>
              <a:rPr lang="en-US" altLang="zh-CN" dirty="0">
                <a:latin typeface="David" panose="020E0502060401010101" pitchFamily="34" charset="-79"/>
                <a:cs typeface="David" panose="020E0502060401010101" pitchFamily="34" charset="-79"/>
              </a:rPr>
              <a:t>Grades</a:t>
            </a: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723451" y="1981238"/>
            <a:ext cx="8229600" cy="4389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800" dirty="0">
                <a:latin typeface="David" panose="020E0502060401010101" pitchFamily="34" charset="-79"/>
                <a:cs typeface="David" panose="020E0502060401010101" pitchFamily="34" charset="-79"/>
              </a:rPr>
              <a:t>Please refer to Power School to routinely check your child’s grades.</a:t>
            </a:r>
          </a:p>
          <a:p>
            <a:r>
              <a:rPr lang="en-US" altLang="zh-CN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Progress Reports will be given at the mid-nine week point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00" y="228684"/>
            <a:ext cx="8077096" cy="628642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grade class information: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Mrs. Welling will teach reading, writing, and grammar.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Miss Goldinger </a:t>
            </a:r>
            <a:r>
              <a:rPr lang="en-US" dirty="0"/>
              <a:t>will teach math and alternate between teaching science and social studies.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Spelling will be taught by the homeroom teacher.</a:t>
            </a:r>
          </a:p>
        </p:txBody>
      </p:sp>
    </p:spTree>
    <p:extLst>
      <p:ext uri="{BB962C8B-B14F-4D97-AF65-F5344CB8AC3E}">
        <p14:creationId xmlns:p14="http://schemas.microsoft.com/office/powerpoint/2010/main" val="380408116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566</TotalTime>
  <Pages>0</Pages>
  <Words>1184</Words>
  <Characters>0</Characters>
  <Application>Microsoft Office PowerPoint</Application>
  <DocSecurity>0</DocSecurity>
  <PresentationFormat>On-screen Show (4:3)</PresentationFormat>
  <Lines>0</Lines>
  <Paragraphs>235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SimSun</vt:lpstr>
      <vt:lpstr>SimSun</vt:lpstr>
      <vt:lpstr>Arial</vt:lpstr>
      <vt:lpstr>Arial Black</vt:lpstr>
      <vt:lpstr>Baskerville Old Face</vt:lpstr>
      <vt:lpstr>Constantia</vt:lpstr>
      <vt:lpstr>David</vt:lpstr>
      <vt:lpstr>Gill Sans MT</vt:lpstr>
      <vt:lpstr>Impact</vt:lpstr>
      <vt:lpstr>Lucida Handwriting</vt:lpstr>
      <vt:lpstr>华文中宋</vt:lpstr>
      <vt:lpstr>Wingdings</vt:lpstr>
      <vt:lpstr>Badge</vt:lpstr>
      <vt:lpstr>PowerPoint Presentation</vt:lpstr>
      <vt:lpstr>About Miss Goldinger</vt:lpstr>
      <vt:lpstr>Supply List</vt:lpstr>
      <vt:lpstr>Classroom Rules:</vt:lpstr>
      <vt:lpstr>Positive Behavior Incentives</vt:lpstr>
      <vt:lpstr>Consequences of Breaking Rules:</vt:lpstr>
      <vt:lpstr>Grading Scale</vt:lpstr>
      <vt:lpstr>Grades</vt:lpstr>
      <vt:lpstr>4th grade class information:   Mrs. Welling will teach reading, writing, and grammar.  Miss Goldinger will teach math and alternate between teaching science and social studies.  Spelling will be taught by the homeroom teacher.</vt:lpstr>
      <vt:lpstr>Math with Miss Goldinger</vt:lpstr>
      <vt:lpstr>Math Continued..</vt:lpstr>
      <vt:lpstr>Science with Miss Goldinger</vt:lpstr>
      <vt:lpstr>Social Studies  with Miss Goldinger</vt:lpstr>
      <vt:lpstr>Reading with Mrs. Welling</vt:lpstr>
      <vt:lpstr>PowerPoint Presentation</vt:lpstr>
      <vt:lpstr>PowerPoint Presentation</vt:lpstr>
      <vt:lpstr>PowerPoint Presentation</vt:lpstr>
      <vt:lpstr>Reading Skills</vt:lpstr>
      <vt:lpstr>Grammar</vt:lpstr>
      <vt:lpstr>Writing</vt:lpstr>
      <vt:lpstr>Spelling</vt:lpstr>
      <vt:lpstr>PowerPoint Presentation</vt:lpstr>
      <vt:lpstr>PowerPoint Presentation</vt:lpstr>
      <vt:lpstr>Homework</vt:lpstr>
      <vt:lpstr>Homework</vt:lpstr>
      <vt:lpstr>Missed Work and Late Work</vt:lpstr>
      <vt:lpstr>Specials</vt:lpstr>
      <vt:lpstr>DIBELS</vt:lpstr>
      <vt:lpstr>PSSA Practice</vt:lpstr>
      <vt:lpstr>RtII</vt:lpstr>
      <vt:lpstr>Lunch</vt:lpstr>
      <vt:lpstr>Snacks</vt:lpstr>
      <vt:lpstr>Recess</vt:lpstr>
      <vt:lpstr>Scholastic</vt:lpstr>
      <vt:lpstr>Birthdays or Celebrations</vt:lpstr>
      <vt:lpstr>Conferences and Contact Info</vt:lpstr>
      <vt:lpstr>Bullying</vt:lpstr>
      <vt:lpstr>Thank you for taking the time  to come tonight!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elb1524</dc:creator>
  <cp:lastModifiedBy>Kaitlyn Goldinger</cp:lastModifiedBy>
  <cp:revision>105</cp:revision>
  <cp:lastPrinted>2017-09-07T19:13:05Z</cp:lastPrinted>
  <dcterms:created xsi:type="dcterms:W3CDTF">2013-07-26T15:40:00Z</dcterms:created>
  <dcterms:modified xsi:type="dcterms:W3CDTF">2017-09-07T19:17:33Z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1033-9.1.0.4480</vt:lpwstr>
  </property>
</Properties>
</file>